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ricolage Grotesque Extra Bold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15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Comprarata: Optimiza tus Compras, Maximiza tu Ahorro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Descubre cómo Comprarata transforma tu experiencia de compra en el supermercado, permitiéndote tomar decisiones inteligentes y ahorrar en cada visita.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5946"/>
            <a:ext cx="10671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¿Cuál es el Problema que Resolvemos?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835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el laberinto de los supermercados modernos, la verdadera transparencia de precios es un desafío constante. Los tamaños de envases y las presentaciones confunden, y los consumidores a menudo no saben qué producto ofrece el mejor valor real.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62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44047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440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Precios Poco Claros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93049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Diferentes tamaños y presentaciones ocultan el costo real por unidad.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362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9" name="Text 7"/>
          <p:cNvSpPr/>
          <p:nvPr/>
        </p:nvSpPr>
        <p:spPr>
          <a:xfrm>
            <a:off x="5320963" y="44047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444007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Dificultad para Comparar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528482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 complicado saber qué producto conviene más en relación con su contenido.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43622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3" name="Text 11"/>
          <p:cNvSpPr/>
          <p:nvPr/>
        </p:nvSpPr>
        <p:spPr>
          <a:xfrm>
            <a:off x="9763065" y="44047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4440079"/>
            <a:ext cx="3199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Falta de Transparencia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493049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hay una forma fácil de comparar precios en tiempo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97" y="669608"/>
            <a:ext cx="7074813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Nuestra Solución: Comprarata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797" y="1637228"/>
            <a:ext cx="133088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Comprarata es tu aliado inteligente en el supermercado. Nuestra plataforma web calcula automáticamente el precio por unidad, desglosando el costo real de cada producto.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97" y="2666167"/>
            <a:ext cx="471964" cy="4719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68743" y="2778204"/>
            <a:ext cx="278153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Comparador Inteligente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368743" y="3261836"/>
            <a:ext cx="5716191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 el precio por unidad (gramo, mililitro, unidad) para una comparación justa.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7" y="4243507"/>
            <a:ext cx="471964" cy="4719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8743" y="4355544"/>
            <a:ext cx="38527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Listas de Compra Personalizadas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368743" y="4839176"/>
            <a:ext cx="5716191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 tus productos favoritos y planifica tus compras de manera eficiente.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87" y="2666167"/>
            <a:ext cx="471964" cy="4719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53087" y="3374112"/>
            <a:ext cx="244554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Historial de Compras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553087" y="3857744"/>
            <a:ext cx="64241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Monitorea tus gastos y hábitos de consumo a lo largo del tiempo.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87" y="4537353"/>
            <a:ext cx="471964" cy="4719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53087" y="5245298"/>
            <a:ext cx="3310890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Normalización de Productos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53087" y="5728930"/>
            <a:ext cx="642413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Nombres de productos estandarizados para evitar duplicados y errores.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60797" y="6757868"/>
            <a:ext cx="13308806" cy="802124"/>
          </a:xfrm>
          <a:prstGeom prst="roundRect">
            <a:avLst>
              <a:gd name="adj" fmla="val 9887"/>
            </a:avLst>
          </a:prstGeom>
          <a:solidFill>
            <a:srgbClr val="022349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11" y="7041952"/>
            <a:ext cx="235982" cy="18871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74207" y="6993731"/>
            <a:ext cx="1250668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¡A Futuro: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Integración de modelos de ciencia de datos para recomendar el supermercado más conveniente según tu comuna!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7345085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¿Quién se Beneficia de Comprarata?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Comprarata está diseñada para cualquier persona que desee optimizar sus compras de supermercado y vivir de manera más inteligente.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287" y="1953935"/>
            <a:ext cx="6528673" cy="65286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6060" y="1916430"/>
            <a:ext cx="652867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Consumidores Conectados: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Que buscan la mejor relación calidad-precio.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26060" y="2733080"/>
            <a:ext cx="652867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Familias: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Que necesitan hacer que su presupuesto rinda al máximo.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6060" y="3549729"/>
            <a:ext cx="652867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Estudiantes: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Conscientes de su economía y que buscan opciones inteligentes.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6060" y="4366379"/>
            <a:ext cx="652867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Personas Preocupadas por su Economía: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Que desean ahorrar dinero en sus compras diarias.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926544"/>
            <a:ext cx="8443317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Beneficios Clave de Comprarata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2021086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 usar Comprarata, no solo ahorras dinero, sino que también ganas control y transparencia en tus decisiones de compra.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292334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090E3F"/>
          </a:solidFill>
          <a:ln/>
        </p:spPr>
      </p:sp>
      <p:sp>
        <p:nvSpPr>
          <p:cNvPr id="5" name="Shape 3"/>
          <p:cNvSpPr/>
          <p:nvPr/>
        </p:nvSpPr>
        <p:spPr>
          <a:xfrm>
            <a:off x="747474" y="2892862"/>
            <a:ext cx="6460927" cy="121920"/>
          </a:xfrm>
          <a:prstGeom prst="roundRect">
            <a:avLst>
              <a:gd name="adj" fmla="val 73575"/>
            </a:avLst>
          </a:prstGeom>
          <a:solidFill>
            <a:srgbClr val="EEAEF6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603063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EEAEF6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9707" y="2763203"/>
            <a:ext cx="256223" cy="3202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433" y="345721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Ahorro Garantizado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1433" y="3918942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 las mejores ofertas por contenido real y reduce tu gasto mensual.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880" y="2923342"/>
            <a:ext cx="6461046" cy="1922978"/>
          </a:xfrm>
          <a:prstGeom prst="roundRect">
            <a:avLst>
              <a:gd name="adj" fmla="val 7608"/>
            </a:avLst>
          </a:prstGeom>
          <a:solidFill>
            <a:srgbClr val="090E3F"/>
          </a:solidFill>
          <a:ln/>
        </p:spPr>
      </p:sp>
      <p:sp>
        <p:nvSpPr>
          <p:cNvPr id="11" name="Shape 8"/>
          <p:cNvSpPr/>
          <p:nvPr/>
        </p:nvSpPr>
        <p:spPr>
          <a:xfrm>
            <a:off x="7421880" y="2892862"/>
            <a:ext cx="6461046" cy="121920"/>
          </a:xfrm>
          <a:prstGeom prst="roundRect">
            <a:avLst>
              <a:gd name="adj" fmla="val 73575"/>
            </a:avLst>
          </a:prstGeom>
          <a:solidFill>
            <a:srgbClr val="EEAEF6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2065" y="2603063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EEAEF6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32" y="2763203"/>
            <a:ext cx="256223" cy="32027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65839" y="3457218"/>
            <a:ext cx="291822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Compras Organizadas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7665839" y="3918942"/>
            <a:ext cx="597312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Centraliza tus listas de compra y planifica con antelación, evitando compras impulsivas.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747474" y="5380077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090E3F"/>
          </a:solidFill>
          <a:ln/>
        </p:spPr>
      </p:sp>
      <p:sp>
        <p:nvSpPr>
          <p:cNvPr id="17" name="Shape 13"/>
          <p:cNvSpPr/>
          <p:nvPr/>
        </p:nvSpPr>
        <p:spPr>
          <a:xfrm>
            <a:off x="747474" y="5349597"/>
            <a:ext cx="6460927" cy="121920"/>
          </a:xfrm>
          <a:prstGeom prst="roundRect">
            <a:avLst>
              <a:gd name="adj" fmla="val 73575"/>
            </a:avLst>
          </a:prstGeom>
          <a:solidFill>
            <a:srgbClr val="EEAEF6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05979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EEAEF6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07" y="5219938"/>
            <a:ext cx="256223" cy="32027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1433" y="5913953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Transparencia Total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91433" y="6375678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Accede a información clara y detallada sobre los precios, eliminando las dudas.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421880" y="5380077"/>
            <a:ext cx="6461046" cy="1922978"/>
          </a:xfrm>
          <a:prstGeom prst="roundRect">
            <a:avLst>
              <a:gd name="adj" fmla="val 7608"/>
            </a:avLst>
          </a:prstGeom>
          <a:solidFill>
            <a:srgbClr val="090E3F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1880" y="5349597"/>
            <a:ext cx="6461046" cy="121920"/>
          </a:xfrm>
          <a:prstGeom prst="roundRect">
            <a:avLst>
              <a:gd name="adj" fmla="val 73575"/>
            </a:avLst>
          </a:prstGeom>
          <a:solidFill>
            <a:srgbClr val="EEAEF6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32065" y="5059799"/>
            <a:ext cx="640675" cy="640675"/>
          </a:xfrm>
          <a:prstGeom prst="roundRect">
            <a:avLst>
              <a:gd name="adj" fmla="val 142724"/>
            </a:avLst>
          </a:prstGeom>
          <a:solidFill>
            <a:srgbClr val="EEAEF6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32" y="5219938"/>
            <a:ext cx="256223" cy="32027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65839" y="5913953"/>
            <a:ext cx="352901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Futuras Recomendaciones</a:t>
            </a:r>
            <a:endParaRPr lang="en-US" sz="2100" dirty="0"/>
          </a:p>
        </p:txBody>
      </p:sp>
      <p:sp>
        <p:nvSpPr>
          <p:cNvPr id="27" name="Text 21"/>
          <p:cNvSpPr/>
          <p:nvPr/>
        </p:nvSpPr>
        <p:spPr>
          <a:xfrm>
            <a:off x="7665839" y="6375678"/>
            <a:ext cx="597312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para futuras funcionalidades de recomendaciones inteligentes basadas en tu ubicación.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2427" y="615791"/>
            <a:ext cx="10085546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Arquitectura Técnica de Comprarata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1763316"/>
            <a:ext cx="13063061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Comprarata se basa en una sólida infraestructura tecnológica, diseñada para ser robusta, escalable y eficiente, garantizando una experiencia de usuario fluida.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908" y="2731651"/>
            <a:ext cx="9618583" cy="49550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49710" y="3124710"/>
            <a:ext cx="2704024" cy="367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Pila LAMP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343386" y="6926020"/>
            <a:ext cx="2704025" cy="367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963188" y="3124710"/>
            <a:ext cx="2704025" cy="367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Base de Datos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56864" y="6912957"/>
            <a:ext cx="2704024" cy="367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Gestión de Datos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176666" y="2941013"/>
            <a:ext cx="2704025" cy="734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Planes: ML &amp; Analytics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394" y="383738"/>
            <a:ext cx="6691193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Modelo de Negocio y Opciones Futuras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394" y="1098828"/>
            <a:ext cx="1365361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Comprarata se lanzará como una plataforma gratuita, pero tenemos una visión clara para su sostenibilidad y crecimiento a largo plazo.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8394" y="1618536"/>
            <a:ext cx="2295406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Lanzamiento: Gratuito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8394" y="2019657"/>
            <a:ext cx="665654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Creemos en la democratización del ahorro, ofreciendo acceso completo a nuestras funcionalidades sin costo inicial.</a:t>
            </a:r>
            <a:endParaRPr lang="en-US" sz="10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94" y="2623066"/>
            <a:ext cx="6656546" cy="66565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3079" y="1618536"/>
            <a:ext cx="2093357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Opciones Futuras: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93079" y="2113717"/>
            <a:ext cx="69771" cy="69771"/>
          </a:xfrm>
          <a:prstGeom prst="roundRect">
            <a:avLst>
              <a:gd name="adj" fmla="val 655287"/>
            </a:avLst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7702391" y="2037040"/>
            <a:ext cx="644723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Donaciones: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aquellos que deseen apoyar el desarrollo continuo de la plataforma.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493079" y="2616041"/>
            <a:ext cx="69771" cy="69771"/>
          </a:xfrm>
          <a:prstGeom prst="roundRect">
            <a:avLst>
              <a:gd name="adj" fmla="val 655287"/>
            </a:avLst>
          </a:prstGeom>
          <a:solidFill>
            <a:srgbClr val="EEAEF6"/>
          </a:solidFill>
          <a:ln/>
        </p:spPr>
      </p:sp>
      <p:sp>
        <p:nvSpPr>
          <p:cNvPr id="11" name="Text 8"/>
          <p:cNvSpPr/>
          <p:nvPr/>
        </p:nvSpPr>
        <p:spPr>
          <a:xfrm>
            <a:off x="7702391" y="2539365"/>
            <a:ext cx="6447234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Suscripciones Premium: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 funciones avanzadas para usuarios que busquen aún más valor, como análisis detallados o alertas personalizadas.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493079" y="3341608"/>
            <a:ext cx="69771" cy="69771"/>
          </a:xfrm>
          <a:prstGeom prst="roundRect">
            <a:avLst>
              <a:gd name="adj" fmla="val 655287"/>
            </a:avLst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7702391" y="3264932"/>
            <a:ext cx="6447234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Mercado: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Servicios de datos y tendencias para supermercados y empresas del retail.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1659" y="493395"/>
            <a:ext cx="5226963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Nuestra Visión a Futuro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055" y="1413034"/>
            <a:ext cx="1337429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 proyectamos como el referente principal en comparación de precios en Chile, expandiéndonos luego a toda Latinoamérica.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50" y="1901904"/>
            <a:ext cx="12377380" cy="59861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53949" y="5764263"/>
            <a:ext cx="3009135" cy="37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Recomendaciones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253949" y="6247396"/>
            <a:ext cx="4587259" cy="601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Ofrecer recomendaciones personalizadas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96" y="5764263"/>
            <a:ext cx="245119" cy="245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53949" y="4306504"/>
            <a:ext cx="3009135" cy="37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Expansión Latam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253949" y="4789637"/>
            <a:ext cx="4587259" cy="601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Crecer en otros países latinoamericanos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96" y="4306504"/>
            <a:ext cx="245119" cy="245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53949" y="2848745"/>
            <a:ext cx="3009135" cy="37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Referencia Chile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2253949" y="3331878"/>
            <a:ext cx="4587259" cy="30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 la principal plataforma en Chile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96" y="2848745"/>
            <a:ext cx="245119" cy="245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120634" y="8157091"/>
            <a:ext cx="638913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¡Únete a Comprarata y Empieza a Ahorrar Inteligente Hoy!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2025-08-18T21:41:56Z</dcterms:created>
  <dcterms:modified xsi:type="dcterms:W3CDTF">2025-08-18T21:41:56Z</dcterms:modified>
</cp:coreProperties>
</file>